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Candar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ndara-regular.fntdata"/><Relationship Id="rId11" Type="http://schemas.openxmlformats.org/officeDocument/2006/relationships/slide" Target="slides/slide7.xml"/><Relationship Id="rId22" Type="http://schemas.openxmlformats.org/officeDocument/2006/relationships/font" Target="fonts/Candara-italic.fntdata"/><Relationship Id="rId10" Type="http://schemas.openxmlformats.org/officeDocument/2006/relationships/slide" Target="slides/slide6.xml"/><Relationship Id="rId21" Type="http://schemas.openxmlformats.org/officeDocument/2006/relationships/font" Target="fonts/Candar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Candar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Linh</a:t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0a55372cd_0_18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10a55372c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Michi</a:t>
            </a:r>
            <a:endParaRPr/>
          </a:p>
        </p:txBody>
      </p:sp>
      <p:sp>
        <p:nvSpPr>
          <p:cNvPr id="291" name="Google Shape;291;g310a55372cd_0_18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0dc5b4346_2_12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10dc5b4346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Linh</a:t>
            </a:r>
            <a:endParaRPr/>
          </a:p>
        </p:txBody>
      </p:sp>
      <p:sp>
        <p:nvSpPr>
          <p:cNvPr id="301" name="Google Shape;301;g310dc5b4346_2_12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04746d4aa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Michi</a:t>
            </a:r>
            <a:endParaRPr/>
          </a:p>
        </p:txBody>
      </p:sp>
      <p:sp>
        <p:nvSpPr>
          <p:cNvPr id="310" name="Google Shape;310;g3104746d4aa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04746d4aa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Linh</a:t>
            </a:r>
            <a:endParaRPr/>
          </a:p>
        </p:txBody>
      </p:sp>
      <p:sp>
        <p:nvSpPr>
          <p:cNvPr id="319" name="Google Shape;319;g3104746d4aa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04746d4aa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Michi</a:t>
            </a:r>
            <a:endParaRPr/>
          </a:p>
        </p:txBody>
      </p:sp>
      <p:sp>
        <p:nvSpPr>
          <p:cNvPr id="326" name="Google Shape;326;g3104746d4aa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0cabf330f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0cabf330f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Linh - explaining the game and the dataset</a:t>
            </a:r>
            <a:endParaRPr/>
          </a:p>
        </p:txBody>
      </p:sp>
      <p:sp>
        <p:nvSpPr>
          <p:cNvPr id="109" name="Google Shape;109;g310cabf330f_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0a5707ac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0a5707ac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Linh - explaining the game and the dataset</a:t>
            </a:r>
            <a:endParaRPr/>
          </a:p>
        </p:txBody>
      </p:sp>
      <p:sp>
        <p:nvSpPr>
          <p:cNvPr id="116" name="Google Shape;116;g310a5707ac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1" marL="9144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Michi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Brief introduction to your chosen topic and the machine learning problem you’re addressing.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State the objective and potential impact of your project.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04746d4aa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Selection - Linh</a:t>
            </a:r>
            <a:endParaRPr/>
          </a:p>
        </p:txBody>
      </p:sp>
      <p:sp>
        <p:nvSpPr>
          <p:cNvPr id="188" name="Google Shape;188;g3104746d4aa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04746d4aa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Linh</a:t>
            </a:r>
            <a:endParaRPr/>
          </a:p>
        </p:txBody>
      </p:sp>
      <p:sp>
        <p:nvSpPr>
          <p:cNvPr id="196" name="Google Shape;196;g3104746d4aa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michi</a:t>
            </a:r>
            <a:endParaRPr/>
          </a:p>
        </p:txBody>
      </p:sp>
      <p:sp>
        <p:nvSpPr>
          <p:cNvPr id="204" name="Google Shape;2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Michi</a:t>
            </a:r>
            <a:endParaRPr/>
          </a:p>
        </p:txBody>
      </p:sp>
      <p:sp>
        <p:nvSpPr>
          <p:cNvPr id="258" name="Google Shape;258;p3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First Template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ree Blank With Footer">
  <p:cSld name="1_Free Blank With Foot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Calibri"/>
              <a:buNone/>
              <a:defRPr b="1"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b="1" i="0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empty_plank">
  <p:cSld name="13_empty_p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2921000" y="266700"/>
            <a:ext cx="6350000" cy="558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733"/>
              <a:buFont typeface="Calibri"/>
              <a:buNone/>
              <a:defRPr b="1" i="0" sz="3733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362451" y="837239"/>
            <a:ext cx="3467100" cy="26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133"/>
              <a:buNone/>
              <a:defRPr b="1" i="0" sz="2133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slides.sage-fox.com/" TargetMode="Externa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A4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04125" y="6778911"/>
            <a:ext cx="365760" cy="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222A49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hyperlink" Target="http://slides.sage-fox.com/" TargetMode="External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738" y="980750"/>
            <a:ext cx="5888026" cy="331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6"/>
          <p:cNvGrpSpPr/>
          <p:nvPr/>
        </p:nvGrpSpPr>
        <p:grpSpPr>
          <a:xfrm>
            <a:off x="1735575" y="3551100"/>
            <a:ext cx="8778900" cy="1229466"/>
            <a:chOff x="474661" y="2491236"/>
            <a:chExt cx="8778900" cy="777503"/>
          </a:xfrm>
        </p:grpSpPr>
        <p:sp>
          <p:nvSpPr>
            <p:cNvPr id="103" name="Google Shape;103;p16"/>
            <p:cNvSpPr txBox="1"/>
            <p:nvPr/>
          </p:nvSpPr>
          <p:spPr>
            <a:xfrm>
              <a:off x="474661" y="2491236"/>
              <a:ext cx="8778900" cy="4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Predicting Game Outcome</a:t>
              </a: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2763582" y="3035039"/>
              <a:ext cx="41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with Machine Learning</a:t>
              </a:r>
              <a:endParaRPr/>
            </a:p>
          </p:txBody>
        </p:sp>
      </p:grpSp>
      <p:pic>
        <p:nvPicPr>
          <p:cNvPr id="105" name="Google Shape;105;p1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/>
          <p:nvPr/>
        </p:nvSpPr>
        <p:spPr>
          <a:xfrm>
            <a:off x="4357269" y="1015259"/>
            <a:ext cx="3477600" cy="365700"/>
          </a:xfrm>
          <a:prstGeom prst="rect">
            <a:avLst/>
          </a:prstGeom>
          <a:solidFill>
            <a:srgbClr val="4454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STACKING</a:t>
            </a:r>
            <a:endParaRPr/>
          </a:p>
        </p:txBody>
      </p:sp>
      <p:sp>
        <p:nvSpPr>
          <p:cNvPr id="294" name="Google Shape;294;p25"/>
          <p:cNvSpPr txBox="1"/>
          <p:nvPr/>
        </p:nvSpPr>
        <p:spPr>
          <a:xfrm>
            <a:off x="2229851" y="142000"/>
            <a:ext cx="822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Model Building and Evaluation</a:t>
            </a:r>
            <a:endParaRPr/>
          </a:p>
        </p:txBody>
      </p:sp>
      <p:pic>
        <p:nvPicPr>
          <p:cNvPr id="295" name="Google Shape;295;p2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650" y="2487852"/>
            <a:ext cx="5033351" cy="222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6526" y="1827877"/>
            <a:ext cx="4613449" cy="3542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/>
        </p:nvSpPr>
        <p:spPr>
          <a:xfrm>
            <a:off x="2229851" y="142000"/>
            <a:ext cx="8229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Hyperparameter Tuning and Model Optimization</a:t>
            </a:r>
            <a:endParaRPr/>
          </a:p>
        </p:txBody>
      </p:sp>
      <p:pic>
        <p:nvPicPr>
          <p:cNvPr id="304" name="Google Shape;304;p2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 txBox="1"/>
          <p:nvPr/>
        </p:nvSpPr>
        <p:spPr>
          <a:xfrm>
            <a:off x="423325" y="2260250"/>
            <a:ext cx="3308100" cy="21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HyperTuning with GridsearchCV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somehow lesser accuracy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very time consuming</a:t>
            </a:r>
            <a:b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fine tuning was hard </a:t>
            </a:r>
            <a:b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+ 100 minutes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4000" y="2186225"/>
            <a:ext cx="7715926" cy="2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917125"/>
            <a:ext cx="11887201" cy="9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/>
        </p:nvSpPr>
        <p:spPr>
          <a:xfrm>
            <a:off x="1976850" y="258225"/>
            <a:ext cx="884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Real World Application and Impact</a:t>
            </a:r>
            <a:endParaRPr/>
          </a:p>
        </p:txBody>
      </p:sp>
      <p:pic>
        <p:nvPicPr>
          <p:cNvPr id="313" name="Google Shape;313;p2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7"/>
          <p:cNvSpPr txBox="1"/>
          <p:nvPr/>
        </p:nvSpPr>
        <p:spPr>
          <a:xfrm>
            <a:off x="472325" y="1475625"/>
            <a:ext cx="5744700" cy="4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1" marL="9144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print Money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extract data during live games at 15 minutes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predict outcome of matches to bet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selling information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Limitations: 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game has consistent updates -&gt; can skew results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new data needed after every update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e</a:t>
            </a:r>
            <a:r>
              <a:rPr lang="en-US" sz="1600">
                <a:solidFill>
                  <a:schemeClr val="lt1"/>
                </a:solidFill>
              </a:rPr>
              <a:t>-sports betting isn’t as big as normal sports</a:t>
            </a:r>
            <a:endParaRPr sz="1600">
              <a:solidFill>
                <a:schemeClr val="lt1"/>
              </a:solidFill>
            </a:endParaRPr>
          </a:p>
          <a:p>
            <a:pPr indent="-330200" lvl="1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prone to player manipulation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7650" y="4063125"/>
            <a:ext cx="2436199" cy="24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1950" y="1475625"/>
            <a:ext cx="3654299" cy="2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/>
        </p:nvSpPr>
        <p:spPr>
          <a:xfrm>
            <a:off x="1976850" y="258225"/>
            <a:ext cx="884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Challenges and Learnings</a:t>
            </a:r>
            <a:endParaRPr/>
          </a:p>
        </p:txBody>
      </p:sp>
      <p:pic>
        <p:nvPicPr>
          <p:cNvPr id="322" name="Google Shape;322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8"/>
          <p:cNvSpPr txBox="1"/>
          <p:nvPr/>
        </p:nvSpPr>
        <p:spPr>
          <a:xfrm>
            <a:off x="475175" y="1610100"/>
            <a:ext cx="8342400" cy="3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1" marL="9144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US" sz="1500">
                <a:solidFill>
                  <a:schemeClr val="lt1"/>
                </a:solidFill>
              </a:rPr>
              <a:t>Fetch </a:t>
            </a:r>
            <a:r>
              <a:rPr lang="en-US" sz="1500">
                <a:solidFill>
                  <a:schemeClr val="lt1"/>
                </a:solidFill>
              </a:rPr>
              <a:t>redundant</a:t>
            </a:r>
            <a:r>
              <a:rPr lang="en-US" sz="1500">
                <a:solidFill>
                  <a:schemeClr val="lt1"/>
                </a:solidFill>
              </a:rPr>
              <a:t> Data → perfect score, problem was </a:t>
            </a:r>
            <a:r>
              <a:rPr lang="en-US" sz="1500">
                <a:solidFill>
                  <a:srgbClr val="EF3425"/>
                </a:solidFill>
              </a:rPr>
              <a:t>redWins </a:t>
            </a:r>
            <a:r>
              <a:rPr lang="en-US" sz="1500">
                <a:solidFill>
                  <a:schemeClr val="lt1"/>
                </a:solidFill>
              </a:rPr>
              <a:t>feature, forgot to drop</a:t>
            </a:r>
            <a:endParaRPr sz="15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US" sz="1500">
                <a:solidFill>
                  <a:schemeClr val="lt1"/>
                </a:solidFill>
              </a:rPr>
              <a:t>Hyperparameter Tuning and Model Optimization can be time consuming</a:t>
            </a:r>
            <a:br>
              <a:rPr lang="en-US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US" sz="1500">
                <a:solidFill>
                  <a:schemeClr val="lt1"/>
                </a:solidFill>
              </a:rPr>
              <a:t>Finding data</a:t>
            </a:r>
            <a:endParaRPr sz="15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4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/>
        </p:nvSpPr>
        <p:spPr>
          <a:xfrm>
            <a:off x="1976850" y="258225"/>
            <a:ext cx="884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Future Work and Improvements</a:t>
            </a:r>
            <a:endParaRPr/>
          </a:p>
        </p:txBody>
      </p:sp>
      <p:pic>
        <p:nvPicPr>
          <p:cNvPr id="329" name="Google Shape;329;p2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/>
          <p:nvPr/>
        </p:nvSpPr>
        <p:spPr>
          <a:xfrm>
            <a:off x="1976850" y="1927600"/>
            <a:ext cx="6269700" cy="24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1" marL="9144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fine tune more to get accuracy a bit more up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computational power to squeeze accuracy up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add Heroes to Dataset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add Items to Dataset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tool to extract data from livestream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rank based (data is extracted from highest rank)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</a:pPr>
            <a:r>
              <a:rPr lang="en-US" sz="1600">
                <a:solidFill>
                  <a:schemeClr val="lt1"/>
                </a:solidFill>
              </a:rPr>
              <a:t>test if accuracy applies to lower ranks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/>
        </p:nvSpPr>
        <p:spPr>
          <a:xfrm>
            <a:off x="3449999" y="2474892"/>
            <a:ext cx="550897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THANK YOU</a:t>
            </a:r>
            <a:endParaRPr/>
          </a:p>
        </p:txBody>
      </p:sp>
      <p:grpSp>
        <p:nvGrpSpPr>
          <p:cNvPr id="336" name="Google Shape;336;p30"/>
          <p:cNvGrpSpPr/>
          <p:nvPr/>
        </p:nvGrpSpPr>
        <p:grpSpPr>
          <a:xfrm>
            <a:off x="5135879" y="3244333"/>
            <a:ext cx="1920240" cy="91440"/>
            <a:chOff x="4831644" y="3200400"/>
            <a:chExt cx="1920240" cy="91440"/>
          </a:xfrm>
        </p:grpSpPr>
        <p:sp>
          <p:nvSpPr>
            <p:cNvPr id="337" name="Google Shape;337;p30"/>
            <p:cNvSpPr/>
            <p:nvPr/>
          </p:nvSpPr>
          <p:spPr>
            <a:xfrm>
              <a:off x="4831644" y="3200400"/>
              <a:ext cx="640080" cy="91440"/>
            </a:xfrm>
            <a:prstGeom prst="rect">
              <a:avLst/>
            </a:prstGeom>
            <a:solidFill>
              <a:srgbClr val="EF3425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5471724" y="3200400"/>
              <a:ext cx="640080" cy="91440"/>
            </a:xfrm>
            <a:prstGeom prst="rect">
              <a:avLst/>
            </a:prstGeom>
            <a:solidFill>
              <a:srgbClr val="8397B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6111804" y="3200400"/>
              <a:ext cx="640080" cy="91440"/>
            </a:xfrm>
            <a:prstGeom prst="rect">
              <a:avLst/>
            </a:prstGeom>
            <a:solidFill>
              <a:srgbClr val="44546B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0" name="Google Shape;340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Table of contents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838200" y="1590075"/>
            <a:ext cx="7596000" cy="4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AutoNum type="arabicPeriod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Short Intro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AutoNum type="arabicPeriod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Overview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AutoNum type="arabicPeriod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Data Selection and Preparation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AutoNum type="arabicPeriod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Feature Engineering and selection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AutoNum type="arabicPeriod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Model Building and Evaluation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AutoNum type="arabicPeriod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Hyperparameter Tuning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AutoNum type="arabicPeriod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Real world application &amp; impact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AutoNum type="arabicPeriod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Future Work &amp; Improvements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AutoNum type="arabicPeriod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Challenges and Learnings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Short Intro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3410" r="-3409" t="0"/>
          <a:stretch/>
        </p:blipFill>
        <p:spPr>
          <a:xfrm>
            <a:off x="6823350" y="1636825"/>
            <a:ext cx="4453650" cy="4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838200" y="1590075"/>
            <a:ext cx="4650900" cy="4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Char char="-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Goal: Destroy Base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Char char="-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3 Lanes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Char char="-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Gold rewards, for several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accomplishments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ndara"/>
              <a:buChar char="-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5 vs 5 </a:t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871800" y="1880425"/>
            <a:ext cx="9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8417700" y="3414175"/>
            <a:ext cx="9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10063400" y="5046025"/>
            <a:ext cx="9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823350" y="5046025"/>
            <a:ext cx="1078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0014950" y="1423775"/>
            <a:ext cx="1078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754912" y="2020185"/>
            <a:ext cx="2103121" cy="2103120"/>
          </a:xfrm>
          <a:prstGeom prst="ellipse">
            <a:avLst/>
          </a:prstGeom>
          <a:solidFill>
            <a:srgbClr val="171616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19"/>
          <p:cNvGrpSpPr/>
          <p:nvPr/>
        </p:nvGrpSpPr>
        <p:grpSpPr>
          <a:xfrm>
            <a:off x="961183" y="2226457"/>
            <a:ext cx="1690577" cy="1690576"/>
            <a:chOff x="961183" y="2226457"/>
            <a:chExt cx="1690577" cy="1690576"/>
          </a:xfrm>
        </p:grpSpPr>
        <p:sp>
          <p:nvSpPr>
            <p:cNvPr id="132" name="Google Shape;132;p19"/>
            <p:cNvSpPr/>
            <p:nvPr/>
          </p:nvSpPr>
          <p:spPr>
            <a:xfrm>
              <a:off x="961183" y="2226457"/>
              <a:ext cx="1690577" cy="1690576"/>
            </a:xfrm>
            <a:prstGeom prst="ellipse">
              <a:avLst/>
            </a:prstGeom>
            <a:solidFill>
              <a:srgbClr val="EF34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961183" y="2226457"/>
              <a:ext cx="1367888" cy="940981"/>
            </a:xfrm>
            <a:custGeom>
              <a:rect b="b" l="l" r="r" t="t"/>
              <a:pathLst>
                <a:path extrusionOk="0" h="940981" w="1367888">
                  <a:moveTo>
                    <a:pt x="845289" y="0"/>
                  </a:moveTo>
                  <a:cubicBezTo>
                    <a:pt x="1020354" y="0"/>
                    <a:pt x="1182989" y="53219"/>
                    <a:pt x="1317898" y="144362"/>
                  </a:cubicBezTo>
                  <a:lnTo>
                    <a:pt x="1367888" y="185607"/>
                  </a:lnTo>
                  <a:lnTo>
                    <a:pt x="1301855" y="294300"/>
                  </a:lnTo>
                  <a:cubicBezTo>
                    <a:pt x="1038267" y="684461"/>
                    <a:pt x="591887" y="940981"/>
                    <a:pt x="85593" y="940981"/>
                  </a:cubicBezTo>
                  <a:lnTo>
                    <a:pt x="5159" y="936920"/>
                  </a:lnTo>
                  <a:lnTo>
                    <a:pt x="4364" y="931714"/>
                  </a:lnTo>
                  <a:cubicBezTo>
                    <a:pt x="1478" y="903298"/>
                    <a:pt x="0" y="874466"/>
                    <a:pt x="0" y="845288"/>
                  </a:cubicBezTo>
                  <a:cubicBezTo>
                    <a:pt x="0" y="378448"/>
                    <a:pt x="378449" y="0"/>
                    <a:pt x="845289" y="0"/>
                  </a:cubicBezTo>
                  <a:close/>
                </a:path>
              </a:pathLst>
            </a:custGeom>
            <a:solidFill>
              <a:srgbClr val="FF48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9"/>
          <p:cNvGrpSpPr/>
          <p:nvPr/>
        </p:nvGrpSpPr>
        <p:grpSpPr>
          <a:xfrm>
            <a:off x="754912" y="4350418"/>
            <a:ext cx="2438400" cy="1883164"/>
            <a:chOff x="754912" y="4350418"/>
            <a:chExt cx="2438400" cy="1883164"/>
          </a:xfrm>
        </p:grpSpPr>
        <p:sp>
          <p:nvSpPr>
            <p:cNvPr id="135" name="Google Shape;135;p19"/>
            <p:cNvSpPr txBox="1"/>
            <p:nvPr/>
          </p:nvSpPr>
          <p:spPr>
            <a:xfrm flipH="1">
              <a:off x="772903" y="4350418"/>
              <a:ext cx="2133600" cy="257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Gold</a:t>
              </a:r>
              <a:endParaRPr/>
            </a:p>
          </p:txBody>
        </p:sp>
        <p:cxnSp>
          <p:nvCxnSpPr>
            <p:cNvPr id="136" name="Google Shape;136;p19"/>
            <p:cNvCxnSpPr/>
            <p:nvPr/>
          </p:nvCxnSpPr>
          <p:spPr>
            <a:xfrm>
              <a:off x="776447" y="4813730"/>
              <a:ext cx="1737360" cy="2117"/>
            </a:xfrm>
            <a:prstGeom prst="straightConnector1">
              <a:avLst/>
            </a:prstGeom>
            <a:noFill/>
            <a:ln cap="flat" cmpd="sng" w="19050">
              <a:solidFill>
                <a:srgbClr val="EF3425"/>
              </a:solidFill>
              <a:prstDash val="dashDot"/>
              <a:miter lim="800000"/>
              <a:headEnd len="sm" w="sm" type="none"/>
              <a:tailEnd len="sm" w="sm" type="none"/>
            </a:ln>
          </p:spPr>
        </p:cxnSp>
        <p:sp>
          <p:nvSpPr>
            <p:cNvPr id="137" name="Google Shape;137;p19"/>
            <p:cNvSpPr txBox="1"/>
            <p:nvPr/>
          </p:nvSpPr>
          <p:spPr>
            <a:xfrm>
              <a:off x="754912" y="5020002"/>
              <a:ext cx="2438400" cy="1213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175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used to buy Items and get stronger</a:t>
              </a:r>
              <a:endParaRPr/>
            </a:p>
          </p:txBody>
        </p:sp>
      </p:grpSp>
      <p:sp>
        <p:nvSpPr>
          <p:cNvPr id="138" name="Google Shape;138;p19"/>
          <p:cNvSpPr txBox="1"/>
          <p:nvPr/>
        </p:nvSpPr>
        <p:spPr>
          <a:xfrm>
            <a:off x="387495" y="305067"/>
            <a:ext cx="531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Project Overview - The Game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3693042" y="2040161"/>
            <a:ext cx="2103121" cy="2103120"/>
          </a:xfrm>
          <a:prstGeom prst="ellipse">
            <a:avLst/>
          </a:prstGeom>
          <a:solidFill>
            <a:srgbClr val="171616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" name="Google Shape;140;p19"/>
          <p:cNvGrpSpPr/>
          <p:nvPr/>
        </p:nvGrpSpPr>
        <p:grpSpPr>
          <a:xfrm>
            <a:off x="3899313" y="2246433"/>
            <a:ext cx="1690577" cy="1690576"/>
            <a:chOff x="961183" y="2226457"/>
            <a:chExt cx="1690577" cy="1690576"/>
          </a:xfrm>
        </p:grpSpPr>
        <p:sp>
          <p:nvSpPr>
            <p:cNvPr id="141" name="Google Shape;141;p19"/>
            <p:cNvSpPr/>
            <p:nvPr/>
          </p:nvSpPr>
          <p:spPr>
            <a:xfrm>
              <a:off x="961183" y="2226457"/>
              <a:ext cx="1690577" cy="1690576"/>
            </a:xfrm>
            <a:prstGeom prst="ellipse">
              <a:avLst/>
            </a:prstGeom>
            <a:solidFill>
              <a:srgbClr val="8397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961183" y="2226457"/>
              <a:ext cx="1367888" cy="940981"/>
            </a:xfrm>
            <a:custGeom>
              <a:rect b="b" l="l" r="r" t="t"/>
              <a:pathLst>
                <a:path extrusionOk="0" h="940981" w="1367888">
                  <a:moveTo>
                    <a:pt x="845289" y="0"/>
                  </a:moveTo>
                  <a:cubicBezTo>
                    <a:pt x="1020354" y="0"/>
                    <a:pt x="1182989" y="53219"/>
                    <a:pt x="1317898" y="144362"/>
                  </a:cubicBezTo>
                  <a:lnTo>
                    <a:pt x="1367888" y="185607"/>
                  </a:lnTo>
                  <a:lnTo>
                    <a:pt x="1301855" y="294300"/>
                  </a:lnTo>
                  <a:cubicBezTo>
                    <a:pt x="1038267" y="684461"/>
                    <a:pt x="591887" y="940981"/>
                    <a:pt x="85593" y="940981"/>
                  </a:cubicBezTo>
                  <a:lnTo>
                    <a:pt x="5159" y="936920"/>
                  </a:lnTo>
                  <a:lnTo>
                    <a:pt x="4364" y="931714"/>
                  </a:lnTo>
                  <a:cubicBezTo>
                    <a:pt x="1478" y="903298"/>
                    <a:pt x="0" y="874466"/>
                    <a:pt x="0" y="845288"/>
                  </a:cubicBezTo>
                  <a:cubicBezTo>
                    <a:pt x="0" y="378448"/>
                    <a:pt x="378449" y="0"/>
                    <a:pt x="845289" y="0"/>
                  </a:cubicBezTo>
                  <a:close/>
                </a:path>
              </a:pathLst>
            </a:custGeom>
            <a:solidFill>
              <a:srgbClr val="97AB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9"/>
          <p:cNvGrpSpPr/>
          <p:nvPr/>
        </p:nvGrpSpPr>
        <p:grpSpPr>
          <a:xfrm>
            <a:off x="3693042" y="4370394"/>
            <a:ext cx="2438400" cy="1883164"/>
            <a:chOff x="754912" y="4350418"/>
            <a:chExt cx="2438400" cy="1883164"/>
          </a:xfrm>
        </p:grpSpPr>
        <p:sp>
          <p:nvSpPr>
            <p:cNvPr id="144" name="Google Shape;144;p19"/>
            <p:cNvSpPr txBox="1"/>
            <p:nvPr/>
          </p:nvSpPr>
          <p:spPr>
            <a:xfrm flipH="1">
              <a:off x="772903" y="4350418"/>
              <a:ext cx="2133600" cy="257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Monster</a:t>
              </a:r>
              <a:endParaRPr/>
            </a:p>
          </p:txBody>
        </p:sp>
        <p:cxnSp>
          <p:nvCxnSpPr>
            <p:cNvPr id="145" name="Google Shape;145;p19"/>
            <p:cNvCxnSpPr/>
            <p:nvPr/>
          </p:nvCxnSpPr>
          <p:spPr>
            <a:xfrm>
              <a:off x="776447" y="4813730"/>
              <a:ext cx="1737360" cy="2117"/>
            </a:xfrm>
            <a:prstGeom prst="straightConnector1">
              <a:avLst/>
            </a:prstGeom>
            <a:noFill/>
            <a:ln cap="flat" cmpd="sng" w="19050">
              <a:solidFill>
                <a:srgbClr val="8397B1"/>
              </a:solidFill>
              <a:prstDash val="dashDot"/>
              <a:miter lim="800000"/>
              <a:headEnd len="sm" w="sm" type="none"/>
              <a:tailEnd len="sm" w="sm" type="none"/>
            </a:ln>
          </p:spPr>
        </p:cxnSp>
        <p:sp>
          <p:nvSpPr>
            <p:cNvPr id="146" name="Google Shape;146;p19"/>
            <p:cNvSpPr txBox="1"/>
            <p:nvPr/>
          </p:nvSpPr>
          <p:spPr>
            <a:xfrm>
              <a:off x="754912" y="5020002"/>
              <a:ext cx="2438400" cy="1213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175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drop gold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-3175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some monsters give buffs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47" name="Google Shape;147;p19"/>
          <p:cNvSpPr/>
          <p:nvPr/>
        </p:nvSpPr>
        <p:spPr>
          <a:xfrm>
            <a:off x="6574094" y="2043513"/>
            <a:ext cx="2103121" cy="2103120"/>
          </a:xfrm>
          <a:prstGeom prst="ellipse">
            <a:avLst/>
          </a:prstGeom>
          <a:solidFill>
            <a:srgbClr val="171616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19"/>
          <p:cNvGrpSpPr/>
          <p:nvPr/>
        </p:nvGrpSpPr>
        <p:grpSpPr>
          <a:xfrm>
            <a:off x="6780365" y="2249785"/>
            <a:ext cx="1690577" cy="1690576"/>
            <a:chOff x="961183" y="2226457"/>
            <a:chExt cx="1690577" cy="1690576"/>
          </a:xfrm>
        </p:grpSpPr>
        <p:sp>
          <p:nvSpPr>
            <p:cNvPr id="149" name="Google Shape;149;p19"/>
            <p:cNvSpPr/>
            <p:nvPr/>
          </p:nvSpPr>
          <p:spPr>
            <a:xfrm>
              <a:off x="961183" y="2226457"/>
              <a:ext cx="1690577" cy="1690576"/>
            </a:xfrm>
            <a:prstGeom prst="ellipse">
              <a:avLst/>
            </a:prstGeom>
            <a:solidFill>
              <a:srgbClr val="4454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961183" y="2226457"/>
              <a:ext cx="1367888" cy="940981"/>
            </a:xfrm>
            <a:custGeom>
              <a:rect b="b" l="l" r="r" t="t"/>
              <a:pathLst>
                <a:path extrusionOk="0" h="940981" w="1367888">
                  <a:moveTo>
                    <a:pt x="845289" y="0"/>
                  </a:moveTo>
                  <a:cubicBezTo>
                    <a:pt x="1020354" y="0"/>
                    <a:pt x="1182989" y="53219"/>
                    <a:pt x="1317898" y="144362"/>
                  </a:cubicBezTo>
                  <a:lnTo>
                    <a:pt x="1367888" y="185607"/>
                  </a:lnTo>
                  <a:lnTo>
                    <a:pt x="1301855" y="294300"/>
                  </a:lnTo>
                  <a:cubicBezTo>
                    <a:pt x="1038267" y="684461"/>
                    <a:pt x="591887" y="940981"/>
                    <a:pt x="85593" y="940981"/>
                  </a:cubicBezTo>
                  <a:lnTo>
                    <a:pt x="5159" y="936920"/>
                  </a:lnTo>
                  <a:lnTo>
                    <a:pt x="4364" y="931714"/>
                  </a:lnTo>
                  <a:cubicBezTo>
                    <a:pt x="1478" y="903298"/>
                    <a:pt x="0" y="874466"/>
                    <a:pt x="0" y="845288"/>
                  </a:cubicBezTo>
                  <a:cubicBezTo>
                    <a:pt x="0" y="378448"/>
                    <a:pt x="378449" y="0"/>
                    <a:pt x="845289" y="0"/>
                  </a:cubicBezTo>
                  <a:close/>
                </a:path>
              </a:pathLst>
            </a:custGeom>
            <a:solidFill>
              <a:srgbClr val="5868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9"/>
          <p:cNvGrpSpPr/>
          <p:nvPr/>
        </p:nvGrpSpPr>
        <p:grpSpPr>
          <a:xfrm>
            <a:off x="6574101" y="4373746"/>
            <a:ext cx="3056700" cy="1883079"/>
            <a:chOff x="754919" y="4350418"/>
            <a:chExt cx="3056700" cy="1883079"/>
          </a:xfrm>
        </p:grpSpPr>
        <p:sp>
          <p:nvSpPr>
            <p:cNvPr id="152" name="Google Shape;152;p19"/>
            <p:cNvSpPr txBox="1"/>
            <p:nvPr/>
          </p:nvSpPr>
          <p:spPr>
            <a:xfrm flipH="1">
              <a:off x="772903" y="4350418"/>
              <a:ext cx="2133600" cy="257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Lanes &amp; Tower</a:t>
              </a:r>
              <a:endParaRPr/>
            </a:p>
          </p:txBody>
        </p:sp>
        <p:cxnSp>
          <p:nvCxnSpPr>
            <p:cNvPr id="153" name="Google Shape;153;p19"/>
            <p:cNvCxnSpPr/>
            <p:nvPr/>
          </p:nvCxnSpPr>
          <p:spPr>
            <a:xfrm>
              <a:off x="776447" y="4813730"/>
              <a:ext cx="1737360" cy="2117"/>
            </a:xfrm>
            <a:prstGeom prst="straightConnector1">
              <a:avLst/>
            </a:prstGeom>
            <a:noFill/>
            <a:ln cap="flat" cmpd="sng" w="19050">
              <a:solidFill>
                <a:srgbClr val="44546B"/>
              </a:solidFill>
              <a:prstDash val="dashDot"/>
              <a:miter lim="800000"/>
              <a:headEnd len="sm" w="sm" type="none"/>
              <a:tailEnd len="sm" w="sm" type="none"/>
            </a:ln>
          </p:spPr>
        </p:cxnSp>
        <p:sp>
          <p:nvSpPr>
            <p:cNvPr id="154" name="Google Shape;154;p19"/>
            <p:cNvSpPr txBox="1"/>
            <p:nvPr/>
          </p:nvSpPr>
          <p:spPr>
            <a:xfrm>
              <a:off x="754919" y="5019997"/>
              <a:ext cx="3056700" cy="12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175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3 Lanes where PVP happens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-3175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Jungle PVE area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-3175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Players drop Gold on death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-3175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While a player is dead = 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less income or impact on the game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55" name="Google Shape;155;p19"/>
          <p:cNvSpPr/>
          <p:nvPr/>
        </p:nvSpPr>
        <p:spPr>
          <a:xfrm>
            <a:off x="9424583" y="2020185"/>
            <a:ext cx="2103121" cy="2103120"/>
          </a:xfrm>
          <a:prstGeom prst="ellipse">
            <a:avLst/>
          </a:prstGeom>
          <a:solidFill>
            <a:srgbClr val="171616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19"/>
          <p:cNvGrpSpPr/>
          <p:nvPr/>
        </p:nvGrpSpPr>
        <p:grpSpPr>
          <a:xfrm>
            <a:off x="9630854" y="2226457"/>
            <a:ext cx="1690577" cy="1690576"/>
            <a:chOff x="961183" y="2226457"/>
            <a:chExt cx="1690577" cy="1690576"/>
          </a:xfrm>
        </p:grpSpPr>
        <p:sp>
          <p:nvSpPr>
            <p:cNvPr id="157" name="Google Shape;157;p19"/>
            <p:cNvSpPr/>
            <p:nvPr/>
          </p:nvSpPr>
          <p:spPr>
            <a:xfrm>
              <a:off x="961183" y="2226457"/>
              <a:ext cx="1690577" cy="16905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961183" y="2226457"/>
              <a:ext cx="1367888" cy="940981"/>
            </a:xfrm>
            <a:custGeom>
              <a:rect b="b" l="l" r="r" t="t"/>
              <a:pathLst>
                <a:path extrusionOk="0" h="940981" w="1367888">
                  <a:moveTo>
                    <a:pt x="845289" y="0"/>
                  </a:moveTo>
                  <a:cubicBezTo>
                    <a:pt x="1020354" y="0"/>
                    <a:pt x="1182989" y="53219"/>
                    <a:pt x="1317898" y="144362"/>
                  </a:cubicBezTo>
                  <a:lnTo>
                    <a:pt x="1367888" y="185607"/>
                  </a:lnTo>
                  <a:lnTo>
                    <a:pt x="1301855" y="294300"/>
                  </a:lnTo>
                  <a:cubicBezTo>
                    <a:pt x="1038267" y="684461"/>
                    <a:pt x="591887" y="940981"/>
                    <a:pt x="85593" y="940981"/>
                  </a:cubicBezTo>
                  <a:lnTo>
                    <a:pt x="5159" y="936920"/>
                  </a:lnTo>
                  <a:lnTo>
                    <a:pt x="4364" y="931714"/>
                  </a:lnTo>
                  <a:cubicBezTo>
                    <a:pt x="1478" y="903298"/>
                    <a:pt x="0" y="874466"/>
                    <a:pt x="0" y="845288"/>
                  </a:cubicBezTo>
                  <a:cubicBezTo>
                    <a:pt x="0" y="378448"/>
                    <a:pt x="378449" y="0"/>
                    <a:pt x="845289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19"/>
          <p:cNvGrpSpPr/>
          <p:nvPr/>
        </p:nvGrpSpPr>
        <p:grpSpPr>
          <a:xfrm>
            <a:off x="9424575" y="4350418"/>
            <a:ext cx="2438400" cy="2552681"/>
            <a:chOff x="754904" y="4350418"/>
            <a:chExt cx="2438400" cy="2552681"/>
          </a:xfrm>
        </p:grpSpPr>
        <p:sp>
          <p:nvSpPr>
            <p:cNvPr id="160" name="Google Shape;160;p19"/>
            <p:cNvSpPr txBox="1"/>
            <p:nvPr/>
          </p:nvSpPr>
          <p:spPr>
            <a:xfrm flipH="1">
              <a:off x="772903" y="4350418"/>
              <a:ext cx="2133600" cy="257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Buildings</a:t>
              </a:r>
              <a:endParaRPr/>
            </a:p>
          </p:txBody>
        </p:sp>
        <p:cxnSp>
          <p:nvCxnSpPr>
            <p:cNvPr id="161" name="Google Shape;161;p19"/>
            <p:cNvCxnSpPr/>
            <p:nvPr/>
          </p:nvCxnSpPr>
          <p:spPr>
            <a:xfrm>
              <a:off x="776447" y="4813730"/>
              <a:ext cx="1737360" cy="2117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dashDot"/>
              <a:miter lim="800000"/>
              <a:headEnd len="sm" w="sm" type="none"/>
              <a:tailEnd len="sm" w="sm" type="none"/>
            </a:ln>
          </p:spPr>
        </p:cxnSp>
        <p:sp>
          <p:nvSpPr>
            <p:cNvPr id="162" name="Google Shape;162;p19"/>
            <p:cNvSpPr txBox="1"/>
            <p:nvPr/>
          </p:nvSpPr>
          <p:spPr>
            <a:xfrm>
              <a:off x="754904" y="5019999"/>
              <a:ext cx="2438400" cy="18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175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towers can attack and defend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-3175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goal is to destroy towers and reach deeper into enemy base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-3175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team wins by destroying their main building at the end of a lane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pic>
        <p:nvPicPr>
          <p:cNvPr id="163" name="Google Shape;163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1250" y="2756850"/>
            <a:ext cx="629775" cy="6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5325" y="2710025"/>
            <a:ext cx="770100" cy="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1013" y="2710025"/>
            <a:ext cx="770100" cy="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8750" y="2597500"/>
            <a:ext cx="995150" cy="9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 flipH="1" rot="10800000">
            <a:off x="7810391" y="3613527"/>
            <a:ext cx="2712600" cy="2503800"/>
          </a:xfrm>
          <a:prstGeom prst="uturnArrow">
            <a:avLst>
              <a:gd fmla="val 20076" name="adj1"/>
              <a:gd fmla="val 19764" name="adj2"/>
              <a:gd fmla="val 23347" name="adj3"/>
              <a:gd fmla="val 49304" name="adj4"/>
              <a:gd fmla="val 99251" name="adj5"/>
            </a:avLst>
          </a:prstGeom>
          <a:solidFill>
            <a:srgbClr val="B5B5B5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5871583" y="1693288"/>
            <a:ext cx="2712600" cy="2503800"/>
          </a:xfrm>
          <a:prstGeom prst="uturnArrow">
            <a:avLst>
              <a:gd fmla="val 20076" name="adj1"/>
              <a:gd fmla="val 19764" name="adj2"/>
              <a:gd fmla="val 23347" name="adj3"/>
              <a:gd fmla="val 49304" name="adj4"/>
              <a:gd fmla="val 99251" name="adj5"/>
            </a:avLst>
          </a:prstGeom>
          <a:solidFill>
            <a:srgbClr val="44546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/>
          <p:nvPr/>
        </p:nvSpPr>
        <p:spPr>
          <a:xfrm flipH="1" rot="10800000">
            <a:off x="3927221" y="3613527"/>
            <a:ext cx="2712600" cy="2503800"/>
          </a:xfrm>
          <a:prstGeom prst="uturnArrow">
            <a:avLst>
              <a:gd fmla="val 20076" name="adj1"/>
              <a:gd fmla="val 19764" name="adj2"/>
              <a:gd fmla="val 23347" name="adj3"/>
              <a:gd fmla="val 49304" name="adj4"/>
              <a:gd fmla="val 99251" name="adj5"/>
            </a:avLst>
          </a:prstGeom>
          <a:solidFill>
            <a:srgbClr val="8397B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007226" y="1693288"/>
            <a:ext cx="2712600" cy="2503800"/>
          </a:xfrm>
          <a:prstGeom prst="uturnArrow">
            <a:avLst>
              <a:gd fmla="val 20076" name="adj1"/>
              <a:gd fmla="val 19764" name="adj2"/>
              <a:gd fmla="val 23347" name="adj3"/>
              <a:gd fmla="val 49304" name="adj4"/>
              <a:gd fmla="val 99251" name="adj5"/>
            </a:avLst>
          </a:prstGeom>
          <a:solidFill>
            <a:srgbClr val="EF3425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2727846" y="3824372"/>
            <a:ext cx="94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Step#1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4737485" y="3220220"/>
            <a:ext cx="94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Step #2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6661357" y="3824372"/>
            <a:ext cx="94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Step #3</a:t>
            </a:r>
            <a:endParaRPr sz="24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8647238" y="3220220"/>
            <a:ext cx="94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Step #4</a:t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2262612" y="1355150"/>
            <a:ext cx="2201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US" sz="16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Searched for Data</a:t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6126969" y="1355150"/>
            <a:ext cx="2201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Data Cleaning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8193358" y="6217713"/>
            <a:ext cx="2201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Feature Selection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4182607" y="6217758"/>
            <a:ext cx="2201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Download</a:t>
            </a:r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2025675" y="258225"/>
            <a:ext cx="783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Data Selection and Preparation</a:t>
            </a:r>
            <a:endParaRPr/>
          </a:p>
        </p:txBody>
      </p:sp>
      <p:pic>
        <p:nvPicPr>
          <p:cNvPr id="185" name="Google Shape;185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1732800" y="258225"/>
            <a:ext cx="8456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Data Selection and Preparation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91" name="Google Shape;191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6539925" y="1587450"/>
            <a:ext cx="53937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characteristics</a:t>
            </a:r>
            <a:endParaRPr b="1" sz="12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9144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ndara"/>
              <a:buChar char="●"/>
            </a:pPr>
            <a:r>
              <a:rPr lang="en-US" sz="1200">
                <a:solidFill>
                  <a:srgbClr val="00FFFF"/>
                </a:solidFill>
                <a:latin typeface="Candara"/>
                <a:ea typeface="Candara"/>
                <a:cs typeface="Candara"/>
                <a:sym typeface="Candara"/>
              </a:rPr>
              <a:t>blueWins </a:t>
            </a:r>
            <a:r>
              <a:rPr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and </a:t>
            </a:r>
            <a:r>
              <a:rPr lang="en-US" sz="1200">
                <a:solidFill>
                  <a:srgbClr val="EF3425"/>
                </a:solidFill>
                <a:latin typeface="Candara"/>
                <a:ea typeface="Candara"/>
                <a:cs typeface="Candara"/>
                <a:sym typeface="Candara"/>
              </a:rPr>
              <a:t>redWins</a:t>
            </a:r>
            <a:r>
              <a:rPr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: Binary columns indicating if the blue or red team won.</a:t>
            </a:r>
            <a:endParaRPr sz="12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ndara"/>
              <a:buChar char="●"/>
            </a:pPr>
            <a:r>
              <a:rPr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Shape 26.834 x 56 </a:t>
            </a:r>
            <a:endParaRPr sz="12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ndara"/>
              <a:buChar char="●"/>
            </a:pPr>
            <a:r>
              <a:rPr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Team Statistics for </a:t>
            </a:r>
            <a:r>
              <a:rPr lang="en-US" sz="1200">
                <a:solidFill>
                  <a:srgbClr val="00FFFF"/>
                </a:solidFill>
                <a:latin typeface="Candara"/>
                <a:ea typeface="Candara"/>
                <a:cs typeface="Candara"/>
                <a:sym typeface="Candara"/>
              </a:rPr>
              <a:t>blue </a:t>
            </a:r>
            <a:r>
              <a:rPr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and </a:t>
            </a:r>
            <a:r>
              <a:rPr lang="en-US" sz="1200">
                <a:solidFill>
                  <a:srgbClr val="EF3425"/>
                </a:solidFill>
                <a:latin typeface="Candara"/>
                <a:ea typeface="Candara"/>
                <a:cs typeface="Candara"/>
                <a:sym typeface="Candara"/>
              </a:rPr>
              <a:t>red </a:t>
            </a:r>
            <a:r>
              <a:rPr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equivalent</a:t>
            </a:r>
            <a:br>
              <a:rPr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example: blueTotalGolds, blueCurrentGolds, blueTotalLevel</a:t>
            </a:r>
            <a:endParaRPr sz="12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ndara"/>
              <a:buChar char="●"/>
            </a:pPr>
            <a:r>
              <a:t/>
            </a:r>
            <a:endParaRPr sz="12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ndara"/>
              <a:buChar char="●"/>
            </a:pPr>
            <a:r>
              <a:rPr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Game-specific Attributes for </a:t>
            </a:r>
            <a:r>
              <a:rPr lang="en-US" sz="1200">
                <a:solidFill>
                  <a:srgbClr val="00FFFF"/>
                </a:solidFill>
                <a:latin typeface="Candara"/>
                <a:ea typeface="Candara"/>
                <a:cs typeface="Candara"/>
                <a:sym typeface="Candara"/>
              </a:rPr>
              <a:t>blue </a:t>
            </a:r>
            <a:r>
              <a:rPr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and </a:t>
            </a:r>
            <a:r>
              <a:rPr lang="en-US" sz="1200">
                <a:solidFill>
                  <a:srgbClr val="EF3425"/>
                </a:solidFill>
                <a:latin typeface="Candara"/>
                <a:ea typeface="Candara"/>
                <a:cs typeface="Candara"/>
                <a:sym typeface="Candara"/>
              </a:rPr>
              <a:t>red </a:t>
            </a:r>
            <a:r>
              <a:rPr lang="en-US"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equivalent:  blueTowerKills, blueMidTowerKills</a:t>
            </a:r>
            <a:endParaRPr sz="12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325" y="1705125"/>
            <a:ext cx="6235124" cy="4053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/>
        </p:nvSpPr>
        <p:spPr>
          <a:xfrm>
            <a:off x="1732800" y="258225"/>
            <a:ext cx="8456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Feature Engineering and Selection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99" name="Google Shape;199;p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484600" y="1408775"/>
            <a:ext cx="8235900" cy="4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Feature Selection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>
                <a:solidFill>
                  <a:schemeClr val="lt1"/>
                </a:solidFill>
              </a:rPr>
              <a:t>Identify Redundant Features: We created a correlation matrix to find feature pairs with high correlation, indicating redundancy.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>
                <a:solidFill>
                  <a:schemeClr val="lt1"/>
                </a:solidFill>
              </a:rPr>
              <a:t>Retain Predictive Features: In each correlated pair, we kept the feature with a stronger correlation to the target to maximize predictive power.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>
                <a:solidFill>
                  <a:schemeClr val="lt1"/>
                </a:solidFill>
              </a:rPr>
              <a:t>Remove Low-Impact Features: We dropped features with low correlation to the target, reducing noise and enhancing model focus.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4600" y="2586675"/>
            <a:ext cx="3697200" cy="20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3"/>
          <p:cNvGrpSpPr/>
          <p:nvPr/>
        </p:nvGrpSpPr>
        <p:grpSpPr>
          <a:xfrm>
            <a:off x="7205134" y="2068763"/>
            <a:ext cx="1238250" cy="1371600"/>
            <a:chOff x="5403851" y="2404837"/>
            <a:chExt cx="928688" cy="1028700"/>
          </a:xfrm>
        </p:grpSpPr>
        <p:sp>
          <p:nvSpPr>
            <p:cNvPr id="207" name="Google Shape;207;p23"/>
            <p:cNvSpPr/>
            <p:nvPr/>
          </p:nvSpPr>
          <p:spPr>
            <a:xfrm rot="5400000">
              <a:off x="5715794" y="2816793"/>
              <a:ext cx="515938" cy="717550"/>
            </a:xfrm>
            <a:custGeom>
              <a:rect b="b" l="l" r="r" t="t"/>
              <a:pathLst>
                <a:path extrusionOk="0" h="452" w="325">
                  <a:moveTo>
                    <a:pt x="0" y="322"/>
                  </a:moveTo>
                  <a:lnTo>
                    <a:pt x="0" y="0"/>
                  </a:lnTo>
                  <a:lnTo>
                    <a:pt x="325" y="199"/>
                  </a:lnTo>
                  <a:lnTo>
                    <a:pt x="325" y="45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515C6E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3"/>
            <p:cNvSpPr/>
            <p:nvPr/>
          </p:nvSpPr>
          <p:spPr>
            <a:xfrm rot="5400000">
              <a:off x="5098257" y="2710431"/>
              <a:ext cx="1028700" cy="417513"/>
            </a:xfrm>
            <a:custGeom>
              <a:rect b="b" l="l" r="r" t="t"/>
              <a:pathLst>
                <a:path extrusionOk="0" h="263" w="648">
                  <a:moveTo>
                    <a:pt x="323" y="263"/>
                  </a:moveTo>
                  <a:lnTo>
                    <a:pt x="0" y="128"/>
                  </a:lnTo>
                  <a:lnTo>
                    <a:pt x="323" y="0"/>
                  </a:lnTo>
                  <a:lnTo>
                    <a:pt x="648" y="130"/>
                  </a:lnTo>
                  <a:lnTo>
                    <a:pt x="323" y="263"/>
                  </a:lnTo>
                  <a:close/>
                </a:path>
              </a:pathLst>
            </a:custGeom>
            <a:solidFill>
              <a:srgbClr val="15203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3"/>
            <p:cNvSpPr/>
            <p:nvPr/>
          </p:nvSpPr>
          <p:spPr>
            <a:xfrm rot="5400000">
              <a:off x="5718969" y="2304031"/>
              <a:ext cx="512763" cy="714375"/>
            </a:xfrm>
            <a:custGeom>
              <a:rect b="b" l="l" r="r" t="t"/>
              <a:pathLst>
                <a:path extrusionOk="0" h="450" w="323">
                  <a:moveTo>
                    <a:pt x="323" y="322"/>
                  </a:moveTo>
                  <a:lnTo>
                    <a:pt x="0" y="450"/>
                  </a:lnTo>
                  <a:lnTo>
                    <a:pt x="0" y="192"/>
                  </a:lnTo>
                  <a:lnTo>
                    <a:pt x="323" y="0"/>
                  </a:lnTo>
                  <a:lnTo>
                    <a:pt x="323" y="322"/>
                  </a:lnTo>
                  <a:close/>
                </a:path>
              </a:pathLst>
            </a:custGeom>
            <a:solidFill>
              <a:srgbClr val="333E5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23"/>
          <p:cNvGrpSpPr/>
          <p:nvPr/>
        </p:nvGrpSpPr>
        <p:grpSpPr>
          <a:xfrm>
            <a:off x="6432550" y="1658130"/>
            <a:ext cx="1073152" cy="2163233"/>
            <a:chOff x="4824412" y="2096862"/>
            <a:chExt cx="804864" cy="1622425"/>
          </a:xfrm>
        </p:grpSpPr>
        <p:sp>
          <p:nvSpPr>
            <p:cNvPr id="211" name="Google Shape;211;p23"/>
            <p:cNvSpPr/>
            <p:nvPr/>
          </p:nvSpPr>
          <p:spPr>
            <a:xfrm rot="5400000">
              <a:off x="4893469" y="2181794"/>
              <a:ext cx="820738" cy="650875"/>
            </a:xfrm>
            <a:custGeom>
              <a:rect b="b" l="l" r="r" t="t"/>
              <a:pathLst>
                <a:path extrusionOk="0" h="410" w="517">
                  <a:moveTo>
                    <a:pt x="0" y="410"/>
                  </a:moveTo>
                  <a:lnTo>
                    <a:pt x="0" y="147"/>
                  </a:lnTo>
                  <a:lnTo>
                    <a:pt x="517" y="0"/>
                  </a:lnTo>
                  <a:lnTo>
                    <a:pt x="517" y="336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44546B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3"/>
            <p:cNvSpPr/>
            <p:nvPr/>
          </p:nvSpPr>
          <p:spPr>
            <a:xfrm rot="5400000">
              <a:off x="4897437" y="2987449"/>
              <a:ext cx="801688" cy="661988"/>
            </a:xfrm>
            <a:custGeom>
              <a:rect b="b" l="l" r="r" t="t"/>
              <a:pathLst>
                <a:path extrusionOk="0" h="417" w="505">
                  <a:moveTo>
                    <a:pt x="505" y="417"/>
                  </a:moveTo>
                  <a:lnTo>
                    <a:pt x="0" y="336"/>
                  </a:lnTo>
                  <a:lnTo>
                    <a:pt x="0" y="0"/>
                  </a:lnTo>
                  <a:lnTo>
                    <a:pt x="503" y="149"/>
                  </a:lnTo>
                  <a:lnTo>
                    <a:pt x="505" y="417"/>
                  </a:lnTo>
                  <a:lnTo>
                    <a:pt x="505" y="417"/>
                  </a:lnTo>
                  <a:close/>
                </a:path>
              </a:pathLst>
            </a:custGeom>
            <a:solidFill>
              <a:srgbClr val="627289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 rot="5400000">
              <a:off x="4148931" y="2772343"/>
              <a:ext cx="1622425" cy="271463"/>
            </a:xfrm>
            <a:custGeom>
              <a:rect b="b" l="l" r="r" t="t"/>
              <a:pathLst>
                <a:path extrusionOk="0" h="171" w="1022">
                  <a:moveTo>
                    <a:pt x="517" y="0"/>
                  </a:moveTo>
                  <a:lnTo>
                    <a:pt x="1022" y="81"/>
                  </a:lnTo>
                  <a:lnTo>
                    <a:pt x="517" y="171"/>
                  </a:lnTo>
                  <a:lnTo>
                    <a:pt x="0" y="7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26364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3748618" y="2068764"/>
            <a:ext cx="1244601" cy="1371600"/>
            <a:chOff x="2811462" y="2404838"/>
            <a:chExt cx="933451" cy="1028700"/>
          </a:xfrm>
        </p:grpSpPr>
        <p:sp>
          <p:nvSpPr>
            <p:cNvPr id="215" name="Google Shape;215;p23"/>
            <p:cNvSpPr/>
            <p:nvPr/>
          </p:nvSpPr>
          <p:spPr>
            <a:xfrm rot="5400000">
              <a:off x="2914650" y="2814412"/>
              <a:ext cx="515938" cy="722313"/>
            </a:xfrm>
            <a:custGeom>
              <a:rect b="b" l="l" r="r" t="t"/>
              <a:pathLst>
                <a:path extrusionOk="0" h="455" w="325">
                  <a:moveTo>
                    <a:pt x="0" y="130"/>
                  </a:moveTo>
                  <a:lnTo>
                    <a:pt x="0" y="455"/>
                  </a:lnTo>
                  <a:lnTo>
                    <a:pt x="325" y="253"/>
                  </a:lnTo>
                  <a:lnTo>
                    <a:pt x="325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5243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 rot="5400000">
              <a:off x="3021807" y="2710431"/>
              <a:ext cx="1028700" cy="417513"/>
            </a:xfrm>
            <a:custGeom>
              <a:rect b="b" l="l" r="r" t="t"/>
              <a:pathLst>
                <a:path extrusionOk="0" h="263" w="648">
                  <a:moveTo>
                    <a:pt x="323" y="0"/>
                  </a:moveTo>
                  <a:lnTo>
                    <a:pt x="0" y="135"/>
                  </a:lnTo>
                  <a:lnTo>
                    <a:pt x="323" y="263"/>
                  </a:lnTo>
                  <a:lnTo>
                    <a:pt x="648" y="13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C70C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3"/>
            <p:cNvSpPr/>
            <p:nvPr/>
          </p:nvSpPr>
          <p:spPr>
            <a:xfrm rot="5400000">
              <a:off x="2914650" y="2301650"/>
              <a:ext cx="512763" cy="719138"/>
            </a:xfrm>
            <a:custGeom>
              <a:rect b="b" l="l" r="r" t="t"/>
              <a:pathLst>
                <a:path extrusionOk="0" h="453" w="323">
                  <a:moveTo>
                    <a:pt x="323" y="128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323" y="453"/>
                  </a:lnTo>
                  <a:lnTo>
                    <a:pt x="323" y="128"/>
                  </a:lnTo>
                  <a:close/>
                </a:path>
              </a:pathLst>
            </a:custGeom>
            <a:solidFill>
              <a:srgbClr val="EF3425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23"/>
          <p:cNvGrpSpPr/>
          <p:nvPr/>
        </p:nvGrpSpPr>
        <p:grpSpPr>
          <a:xfrm>
            <a:off x="4692650" y="1658130"/>
            <a:ext cx="1073151" cy="2163233"/>
            <a:chOff x="3519487" y="2096862"/>
            <a:chExt cx="804863" cy="1622425"/>
          </a:xfrm>
        </p:grpSpPr>
        <p:sp>
          <p:nvSpPr>
            <p:cNvPr id="219" name="Google Shape;219;p23"/>
            <p:cNvSpPr/>
            <p:nvPr/>
          </p:nvSpPr>
          <p:spPr>
            <a:xfrm rot="5400000">
              <a:off x="3434557" y="2181794"/>
              <a:ext cx="820738" cy="650875"/>
            </a:xfrm>
            <a:custGeom>
              <a:rect b="b" l="l" r="r" t="t"/>
              <a:pathLst>
                <a:path extrusionOk="0" h="410" w="517">
                  <a:moveTo>
                    <a:pt x="0" y="0"/>
                  </a:moveTo>
                  <a:lnTo>
                    <a:pt x="0" y="263"/>
                  </a:lnTo>
                  <a:lnTo>
                    <a:pt x="517" y="410"/>
                  </a:lnTo>
                  <a:lnTo>
                    <a:pt x="51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97B1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3"/>
            <p:cNvSpPr/>
            <p:nvPr/>
          </p:nvSpPr>
          <p:spPr>
            <a:xfrm rot="5400000">
              <a:off x="3449637" y="2987449"/>
              <a:ext cx="801688" cy="661988"/>
            </a:xfrm>
            <a:custGeom>
              <a:rect b="b" l="l" r="r" t="t"/>
              <a:pathLst>
                <a:path extrusionOk="0" h="417" w="505">
                  <a:moveTo>
                    <a:pt x="505" y="0"/>
                  </a:moveTo>
                  <a:lnTo>
                    <a:pt x="0" y="81"/>
                  </a:lnTo>
                  <a:lnTo>
                    <a:pt x="0" y="417"/>
                  </a:lnTo>
                  <a:lnTo>
                    <a:pt x="503" y="270"/>
                  </a:lnTo>
                  <a:lnTo>
                    <a:pt x="505" y="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A1B5CF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3"/>
            <p:cNvSpPr/>
            <p:nvPr/>
          </p:nvSpPr>
          <p:spPr>
            <a:xfrm rot="5400000">
              <a:off x="3377406" y="2772343"/>
              <a:ext cx="1622425" cy="271463"/>
            </a:xfrm>
            <a:custGeom>
              <a:rect b="b" l="l" r="r" t="t"/>
              <a:pathLst>
                <a:path extrusionOk="0" h="171" w="1022">
                  <a:moveTo>
                    <a:pt x="0" y="97"/>
                  </a:moveTo>
                  <a:lnTo>
                    <a:pt x="517" y="171"/>
                  </a:lnTo>
                  <a:lnTo>
                    <a:pt x="1022" y="90"/>
                  </a:lnTo>
                  <a:lnTo>
                    <a:pt x="51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B7989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23"/>
          <p:cNvGrpSpPr/>
          <p:nvPr/>
        </p:nvGrpSpPr>
        <p:grpSpPr>
          <a:xfrm>
            <a:off x="5609167" y="1241146"/>
            <a:ext cx="948267" cy="3014133"/>
            <a:chOff x="4206876" y="1784125"/>
            <a:chExt cx="711200" cy="2260600"/>
          </a:xfrm>
        </p:grpSpPr>
        <p:sp>
          <p:nvSpPr>
            <p:cNvPr id="223" name="Google Shape;223;p23"/>
            <p:cNvSpPr/>
            <p:nvPr/>
          </p:nvSpPr>
          <p:spPr>
            <a:xfrm rot="5400000">
              <a:off x="3998913" y="3125562"/>
              <a:ext cx="1127125" cy="711200"/>
            </a:xfrm>
            <a:custGeom>
              <a:rect b="b" l="l" r="r" t="t"/>
              <a:pathLst>
                <a:path extrusionOk="0" h="448" w="710">
                  <a:moveTo>
                    <a:pt x="0" y="448"/>
                  </a:moveTo>
                  <a:lnTo>
                    <a:pt x="0" y="0"/>
                  </a:lnTo>
                  <a:lnTo>
                    <a:pt x="710" y="78"/>
                  </a:lnTo>
                  <a:lnTo>
                    <a:pt x="710" y="369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 rot="5400000">
              <a:off x="3995738" y="1995262"/>
              <a:ext cx="1133475" cy="711200"/>
            </a:xfrm>
            <a:custGeom>
              <a:rect b="b" l="l" r="r" t="t"/>
              <a:pathLst>
                <a:path extrusionOk="0" h="448" w="714">
                  <a:moveTo>
                    <a:pt x="714" y="0"/>
                  </a:moveTo>
                  <a:lnTo>
                    <a:pt x="714" y="448"/>
                  </a:lnTo>
                  <a:lnTo>
                    <a:pt x="0" y="369"/>
                  </a:lnTo>
                  <a:lnTo>
                    <a:pt x="0" y="8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23"/>
          <p:cNvGrpSpPr/>
          <p:nvPr/>
        </p:nvGrpSpPr>
        <p:grpSpPr>
          <a:xfrm rot="10800000">
            <a:off x="7258012" y="3897013"/>
            <a:ext cx="1461718" cy="995810"/>
            <a:chOff x="3376482" y="1459073"/>
            <a:chExt cx="455253" cy="221445"/>
          </a:xfrm>
        </p:grpSpPr>
        <p:cxnSp>
          <p:nvCxnSpPr>
            <p:cNvPr id="226" name="Google Shape;226;p23"/>
            <p:cNvCxnSpPr/>
            <p:nvPr/>
          </p:nvCxnSpPr>
          <p:spPr>
            <a:xfrm rot="10800000">
              <a:off x="3592681" y="1460250"/>
              <a:ext cx="239054" cy="220268"/>
            </a:xfrm>
            <a:prstGeom prst="straightConnector1">
              <a:avLst/>
            </a:prstGeom>
            <a:noFill/>
            <a:ln cap="rnd" cmpd="sng" w="19050">
              <a:solidFill>
                <a:srgbClr val="BFBFB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227" name="Google Shape;227;p23"/>
            <p:cNvCxnSpPr/>
            <p:nvPr/>
          </p:nvCxnSpPr>
          <p:spPr>
            <a:xfrm rot="10800000">
              <a:off x="3376482" y="1459073"/>
              <a:ext cx="216200" cy="0"/>
            </a:xfrm>
            <a:prstGeom prst="straightConnector1">
              <a:avLst/>
            </a:prstGeom>
            <a:noFill/>
            <a:ln cap="rnd" cmpd="sng" w="19050">
              <a:solidFill>
                <a:srgbClr val="BFBFB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</p:grpSp>
      <p:grpSp>
        <p:nvGrpSpPr>
          <p:cNvPr id="228" name="Google Shape;228;p23"/>
          <p:cNvGrpSpPr/>
          <p:nvPr/>
        </p:nvGrpSpPr>
        <p:grpSpPr>
          <a:xfrm>
            <a:off x="9146553" y="1688654"/>
            <a:ext cx="2623242" cy="955523"/>
            <a:chOff x="1879600" y="3087314"/>
            <a:chExt cx="4565100" cy="573844"/>
          </a:xfrm>
        </p:grpSpPr>
        <p:sp>
          <p:nvSpPr>
            <p:cNvPr id="229" name="Google Shape;229;p23"/>
            <p:cNvSpPr txBox="1"/>
            <p:nvPr/>
          </p:nvSpPr>
          <p:spPr>
            <a:xfrm>
              <a:off x="1879600" y="3365358"/>
              <a:ext cx="4565100" cy="2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60950" spcFirstLastPara="1" rIns="60950" wrap="square" tIns="30475">
              <a:spAutoFit/>
            </a:bodyPr>
            <a:lstStyle/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drop redWins</a:t>
              </a:r>
              <a:endParaRPr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333E5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Drop redWins</a:t>
              </a:r>
              <a:endParaRPr/>
            </a:p>
          </p:txBody>
        </p:sp>
      </p:grpSp>
      <p:grpSp>
        <p:nvGrpSpPr>
          <p:cNvPr id="231" name="Google Shape;231;p23"/>
          <p:cNvGrpSpPr/>
          <p:nvPr/>
        </p:nvGrpSpPr>
        <p:grpSpPr>
          <a:xfrm>
            <a:off x="646910" y="1994334"/>
            <a:ext cx="2623242" cy="955522"/>
            <a:chOff x="1879600" y="3087314"/>
            <a:chExt cx="4565100" cy="573843"/>
          </a:xfrm>
        </p:grpSpPr>
        <p:sp>
          <p:nvSpPr>
            <p:cNvPr id="232" name="Google Shape;232;p23"/>
            <p:cNvSpPr txBox="1"/>
            <p:nvPr/>
          </p:nvSpPr>
          <p:spPr>
            <a:xfrm>
              <a:off x="1879600" y="3365357"/>
              <a:ext cx="4565100" cy="2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60950" spcFirstLastPara="1" rIns="60950" wrap="square" tIns="30475">
              <a:spAutoFit/>
            </a:bodyPr>
            <a:lstStyle/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Defining Target - Binary (W or L)</a:t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EF342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Blue side Wins</a:t>
              </a:r>
              <a:endParaRPr/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5001529" y="4823659"/>
            <a:ext cx="3211261" cy="1386629"/>
            <a:chOff x="1879578" y="3087318"/>
            <a:chExt cx="5588400" cy="832746"/>
          </a:xfrm>
        </p:grpSpPr>
        <p:sp>
          <p:nvSpPr>
            <p:cNvPr id="235" name="Google Shape;235;p23"/>
            <p:cNvSpPr txBox="1"/>
            <p:nvPr/>
          </p:nvSpPr>
          <p:spPr>
            <a:xfrm>
              <a:off x="1879578" y="3365364"/>
              <a:ext cx="5588400" cy="5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60950" spcFirstLastPara="1" rIns="60950" wrap="square" tIns="30475">
              <a:spAutoFit/>
            </a:bodyPr>
            <a:lstStyle/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90% above feature to feature </a:t>
              </a:r>
              <a:endParaRPr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kick feature with less corr to target</a:t>
              </a:r>
              <a:endParaRPr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5% - (-5%)and less feature to target kick</a:t>
              </a:r>
              <a:endParaRPr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1942975" y="3087318"/>
              <a:ext cx="3479700" cy="2196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Feature Selection</a:t>
              </a:r>
              <a:endParaRPr/>
            </a:p>
          </p:txBody>
        </p:sp>
      </p:grpSp>
      <p:grpSp>
        <p:nvGrpSpPr>
          <p:cNvPr id="237" name="Google Shape;237;p23"/>
          <p:cNvGrpSpPr/>
          <p:nvPr/>
        </p:nvGrpSpPr>
        <p:grpSpPr>
          <a:xfrm>
            <a:off x="8856907" y="4623084"/>
            <a:ext cx="2623242" cy="1170821"/>
            <a:chOff x="1879600" y="3087315"/>
            <a:chExt cx="4565100" cy="703142"/>
          </a:xfrm>
        </p:grpSpPr>
        <p:sp>
          <p:nvSpPr>
            <p:cNvPr id="238" name="Google Shape;238;p23"/>
            <p:cNvSpPr txBox="1"/>
            <p:nvPr/>
          </p:nvSpPr>
          <p:spPr>
            <a:xfrm>
              <a:off x="1879600" y="3365357"/>
              <a:ext cx="45651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60950" spcFirstLastPara="1" rIns="60950" wrap="square" tIns="30475">
              <a:spAutoFit/>
            </a:bodyPr>
            <a:lstStyle/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if deemed important feature by us, we didnt kick it</a:t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1942944" y="3087315"/>
              <a:ext cx="3637500" cy="219600"/>
            </a:xfrm>
            <a:prstGeom prst="rect">
              <a:avLst/>
            </a:prstGeom>
            <a:solidFill>
              <a:srgbClr val="44546B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Manual Selection</a:t>
              </a:r>
              <a:endParaRPr/>
            </a:p>
          </p:txBody>
        </p:sp>
      </p:grpSp>
      <p:grpSp>
        <p:nvGrpSpPr>
          <p:cNvPr id="240" name="Google Shape;240;p23"/>
          <p:cNvGrpSpPr/>
          <p:nvPr/>
        </p:nvGrpSpPr>
        <p:grpSpPr>
          <a:xfrm>
            <a:off x="1118281" y="4634756"/>
            <a:ext cx="2623242" cy="955522"/>
            <a:chOff x="1879600" y="3087314"/>
            <a:chExt cx="4565100" cy="573843"/>
          </a:xfrm>
        </p:grpSpPr>
        <p:sp>
          <p:nvSpPr>
            <p:cNvPr id="241" name="Google Shape;241;p23"/>
            <p:cNvSpPr txBox="1"/>
            <p:nvPr/>
          </p:nvSpPr>
          <p:spPr>
            <a:xfrm>
              <a:off x="1879600" y="3365357"/>
              <a:ext cx="4565100" cy="2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60950" spcFirstLastPara="1" rIns="60950" wrap="square" tIns="30475">
              <a:spAutoFit/>
            </a:bodyPr>
            <a:lstStyle/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400"/>
                <a:buFont typeface="Candara"/>
                <a:buChar char="●"/>
              </a:pPr>
              <a:r>
                <a:rPr lang="en-US">
                  <a:solidFill>
                    <a:srgbClr val="F2F2F2"/>
                  </a:solidFill>
                  <a:latin typeface="Candara"/>
                  <a:ea typeface="Candara"/>
                  <a:cs typeface="Candara"/>
                  <a:sym typeface="Candara"/>
                </a:rPr>
                <a:t>Dummy Function adds more than 70 features</a:t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1942961" y="3087314"/>
              <a:ext cx="3182571" cy="219659"/>
            </a:xfrm>
            <a:prstGeom prst="rect">
              <a:avLst/>
            </a:prstGeom>
            <a:solidFill>
              <a:srgbClr val="8397B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Dragon Feature</a:t>
              </a:r>
              <a:endParaRPr/>
            </a:p>
          </p:txBody>
        </p:sp>
      </p:grpSp>
      <p:grpSp>
        <p:nvGrpSpPr>
          <p:cNvPr id="243" name="Google Shape;243;p23"/>
          <p:cNvGrpSpPr/>
          <p:nvPr/>
        </p:nvGrpSpPr>
        <p:grpSpPr>
          <a:xfrm rot="-2603396">
            <a:off x="8183709" y="1645999"/>
            <a:ext cx="724076" cy="635278"/>
            <a:chOff x="3376482" y="1459073"/>
            <a:chExt cx="455253" cy="221445"/>
          </a:xfrm>
        </p:grpSpPr>
        <p:cxnSp>
          <p:nvCxnSpPr>
            <p:cNvPr id="244" name="Google Shape;244;p23"/>
            <p:cNvCxnSpPr/>
            <p:nvPr/>
          </p:nvCxnSpPr>
          <p:spPr>
            <a:xfrm rot="10800000">
              <a:off x="3592681" y="1460250"/>
              <a:ext cx="239054" cy="220268"/>
            </a:xfrm>
            <a:prstGeom prst="straightConnector1">
              <a:avLst/>
            </a:prstGeom>
            <a:noFill/>
            <a:ln cap="rnd" cmpd="sng" w="19050">
              <a:solidFill>
                <a:srgbClr val="BFBFB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245" name="Google Shape;245;p23"/>
            <p:cNvCxnSpPr/>
            <p:nvPr/>
          </p:nvCxnSpPr>
          <p:spPr>
            <a:xfrm rot="10800000">
              <a:off x="3376482" y="1459073"/>
              <a:ext cx="216200" cy="0"/>
            </a:xfrm>
            <a:prstGeom prst="straightConnector1">
              <a:avLst/>
            </a:prstGeom>
            <a:noFill/>
            <a:ln cap="rnd" cmpd="sng" w="19050">
              <a:solidFill>
                <a:srgbClr val="BFBFB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</p:grpSp>
      <p:grpSp>
        <p:nvGrpSpPr>
          <p:cNvPr id="246" name="Google Shape;246;p23"/>
          <p:cNvGrpSpPr/>
          <p:nvPr/>
        </p:nvGrpSpPr>
        <p:grpSpPr>
          <a:xfrm flipH="1" rot="10800000">
            <a:off x="3145508" y="3897013"/>
            <a:ext cx="1770095" cy="995810"/>
            <a:chOff x="3280437" y="1459073"/>
            <a:chExt cx="551298" cy="221445"/>
          </a:xfrm>
        </p:grpSpPr>
        <p:cxnSp>
          <p:nvCxnSpPr>
            <p:cNvPr id="247" name="Google Shape;247;p23"/>
            <p:cNvCxnSpPr/>
            <p:nvPr/>
          </p:nvCxnSpPr>
          <p:spPr>
            <a:xfrm rot="10800000">
              <a:off x="3592681" y="1460250"/>
              <a:ext cx="239054" cy="220268"/>
            </a:xfrm>
            <a:prstGeom prst="straightConnector1">
              <a:avLst/>
            </a:prstGeom>
            <a:noFill/>
            <a:ln cap="rnd" cmpd="sng" w="19050">
              <a:solidFill>
                <a:srgbClr val="BFBFB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248" name="Google Shape;248;p23"/>
            <p:cNvCxnSpPr/>
            <p:nvPr/>
          </p:nvCxnSpPr>
          <p:spPr>
            <a:xfrm rot="10800000">
              <a:off x="3280437" y="1459073"/>
              <a:ext cx="313270" cy="0"/>
            </a:xfrm>
            <a:prstGeom prst="straightConnector1">
              <a:avLst/>
            </a:prstGeom>
            <a:noFill/>
            <a:ln cap="rnd" cmpd="sng" w="19050">
              <a:solidFill>
                <a:srgbClr val="BFBFB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</p:grpSp>
      <p:grpSp>
        <p:nvGrpSpPr>
          <p:cNvPr id="249" name="Google Shape;249;p23"/>
          <p:cNvGrpSpPr/>
          <p:nvPr/>
        </p:nvGrpSpPr>
        <p:grpSpPr>
          <a:xfrm flipH="1" rot="2603396">
            <a:off x="3008213" y="1570056"/>
            <a:ext cx="806411" cy="1097276"/>
            <a:chOff x="3376482" y="1457904"/>
            <a:chExt cx="507024" cy="382489"/>
          </a:xfrm>
        </p:grpSpPr>
        <p:cxnSp>
          <p:nvCxnSpPr>
            <p:cNvPr id="250" name="Google Shape;250;p23"/>
            <p:cNvCxnSpPr/>
            <p:nvPr/>
          </p:nvCxnSpPr>
          <p:spPr>
            <a:xfrm rot="10800000">
              <a:off x="3596048" y="1457904"/>
              <a:ext cx="287458" cy="382489"/>
            </a:xfrm>
            <a:prstGeom prst="straightConnector1">
              <a:avLst/>
            </a:prstGeom>
            <a:noFill/>
            <a:ln cap="rnd" cmpd="sng" w="19050">
              <a:solidFill>
                <a:srgbClr val="BFBFB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251" name="Google Shape;251;p23"/>
            <p:cNvCxnSpPr/>
            <p:nvPr/>
          </p:nvCxnSpPr>
          <p:spPr>
            <a:xfrm rot="10800000">
              <a:off x="3376482" y="1459073"/>
              <a:ext cx="216200" cy="0"/>
            </a:xfrm>
            <a:prstGeom prst="straightConnector1">
              <a:avLst/>
            </a:prstGeom>
            <a:noFill/>
            <a:ln cap="rnd" cmpd="sng" w="19050">
              <a:solidFill>
                <a:srgbClr val="BFBFB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</p:grpSp>
      <p:cxnSp>
        <p:nvCxnSpPr>
          <p:cNvPr id="252" name="Google Shape;252;p23"/>
          <p:cNvCxnSpPr/>
          <p:nvPr/>
        </p:nvCxnSpPr>
        <p:spPr>
          <a:xfrm rot="-5400000">
            <a:off x="5871634" y="4531725"/>
            <a:ext cx="365760" cy="0"/>
          </a:xfrm>
          <a:prstGeom prst="straightConnector1">
            <a:avLst/>
          </a:prstGeom>
          <a:noFill/>
          <a:ln cap="rnd" cmpd="sng" w="19050">
            <a:solidFill>
              <a:srgbClr val="BFBFBF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53" name="Google Shape;253;p23"/>
          <p:cNvSpPr txBox="1"/>
          <p:nvPr/>
        </p:nvSpPr>
        <p:spPr>
          <a:xfrm>
            <a:off x="1281295" y="258228"/>
            <a:ext cx="9554789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Feature Engineering and Selection</a:t>
            </a:r>
            <a:endParaRPr/>
          </a:p>
        </p:txBody>
      </p:sp>
      <p:pic>
        <p:nvPicPr>
          <p:cNvPr id="254" name="Google Shape;254;p2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/>
          <p:nvPr/>
        </p:nvSpPr>
        <p:spPr>
          <a:xfrm>
            <a:off x="3637272" y="2623394"/>
            <a:ext cx="1935600" cy="1935600"/>
          </a:xfrm>
          <a:prstGeom prst="ellipse">
            <a:avLst/>
          </a:prstGeom>
          <a:solidFill>
            <a:srgbClr val="EF3425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5338151" y="2623382"/>
            <a:ext cx="1935600" cy="1935600"/>
          </a:xfrm>
          <a:prstGeom prst="ellipse">
            <a:avLst/>
          </a:prstGeom>
          <a:solidFill>
            <a:srgbClr val="44546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6920030" y="2623394"/>
            <a:ext cx="1935600" cy="1935600"/>
          </a:xfrm>
          <a:prstGeom prst="ellipse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24"/>
          <p:cNvCxnSpPr>
            <a:endCxn id="264" idx="1"/>
          </p:cNvCxnSpPr>
          <p:nvPr/>
        </p:nvCxnSpPr>
        <p:spPr>
          <a:xfrm flipH="1" rot="10800000">
            <a:off x="7420955" y="1395153"/>
            <a:ext cx="1568700" cy="1248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ot"/>
            <a:miter lim="800000"/>
            <a:headEnd len="med" w="med" type="oval"/>
            <a:tailEnd len="med" w="med" type="triangle"/>
          </a:ln>
        </p:spPr>
      </p:cxnSp>
      <p:cxnSp>
        <p:nvCxnSpPr>
          <p:cNvPr id="265" name="Google Shape;265;p24"/>
          <p:cNvCxnSpPr>
            <a:endCxn id="266" idx="3"/>
          </p:cNvCxnSpPr>
          <p:nvPr/>
        </p:nvCxnSpPr>
        <p:spPr>
          <a:xfrm flipH="1">
            <a:off x="4045776" y="4574850"/>
            <a:ext cx="2234100" cy="846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ot"/>
            <a:miter lim="800000"/>
            <a:headEnd len="med" w="med" type="oval"/>
            <a:tailEnd len="med" w="med" type="triangle"/>
          </a:ln>
        </p:spPr>
      </p:cxnSp>
      <p:cxnSp>
        <p:nvCxnSpPr>
          <p:cNvPr id="267" name="Google Shape;267;p24"/>
          <p:cNvCxnSpPr>
            <a:stCxn id="262" idx="4"/>
            <a:endCxn id="268" idx="1"/>
          </p:cNvCxnSpPr>
          <p:nvPr/>
        </p:nvCxnSpPr>
        <p:spPr>
          <a:xfrm flipH="1" rot="-5400000">
            <a:off x="7833530" y="4613294"/>
            <a:ext cx="861900" cy="7533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dot"/>
            <a:miter lim="800000"/>
            <a:headEnd len="med" w="med" type="oval"/>
            <a:tailEnd len="med" w="med" type="triangle"/>
          </a:ln>
        </p:spPr>
      </p:cxnSp>
      <p:cxnSp>
        <p:nvCxnSpPr>
          <p:cNvPr id="269" name="Google Shape;269;p24"/>
          <p:cNvCxnSpPr>
            <a:stCxn id="260" idx="1"/>
            <a:endCxn id="270" idx="3"/>
          </p:cNvCxnSpPr>
          <p:nvPr/>
        </p:nvCxnSpPr>
        <p:spPr>
          <a:xfrm flipH="1" rot="5400000">
            <a:off x="2212234" y="1198356"/>
            <a:ext cx="1601400" cy="18156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dot"/>
            <a:miter lim="800000"/>
            <a:headEnd len="med" w="med" type="oval"/>
            <a:tailEnd len="med" w="med" type="triangle"/>
          </a:ln>
        </p:spPr>
      </p:cxnSp>
      <p:grpSp>
        <p:nvGrpSpPr>
          <p:cNvPr id="271" name="Google Shape;271;p24"/>
          <p:cNvGrpSpPr/>
          <p:nvPr/>
        </p:nvGrpSpPr>
        <p:grpSpPr>
          <a:xfrm>
            <a:off x="227369" y="1122599"/>
            <a:ext cx="2757795" cy="1138925"/>
            <a:chOff x="1861999" y="3087313"/>
            <a:chExt cx="4565100" cy="683987"/>
          </a:xfrm>
        </p:grpSpPr>
        <p:sp>
          <p:nvSpPr>
            <p:cNvPr id="272" name="Google Shape;272;p24"/>
            <p:cNvSpPr txBox="1"/>
            <p:nvPr/>
          </p:nvSpPr>
          <p:spPr>
            <a:xfrm>
              <a:off x="1861999" y="3346200"/>
              <a:ext cx="45651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60950" spcFirstLastPara="1" rIns="60950" wrap="square" tIns="304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N = 10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Score: 0,7378</a:t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1942963" y="3087313"/>
              <a:ext cx="3027293" cy="219659"/>
            </a:xfrm>
            <a:prstGeom prst="rect">
              <a:avLst/>
            </a:prstGeom>
            <a:solidFill>
              <a:srgbClr val="EF342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Knn Neighbors</a:t>
              </a:r>
              <a:endParaRPr/>
            </a:p>
          </p:txBody>
        </p:sp>
      </p:grpSp>
      <p:grpSp>
        <p:nvGrpSpPr>
          <p:cNvPr id="273" name="Google Shape;273;p24"/>
          <p:cNvGrpSpPr/>
          <p:nvPr/>
        </p:nvGrpSpPr>
        <p:grpSpPr>
          <a:xfrm>
            <a:off x="4965754" y="1305404"/>
            <a:ext cx="2757777" cy="991722"/>
            <a:chOff x="1861999" y="3046407"/>
            <a:chExt cx="4565100" cy="595593"/>
          </a:xfrm>
        </p:grpSpPr>
        <p:sp>
          <p:nvSpPr>
            <p:cNvPr id="274" name="Google Shape;274;p24"/>
            <p:cNvSpPr txBox="1"/>
            <p:nvPr/>
          </p:nvSpPr>
          <p:spPr>
            <a:xfrm>
              <a:off x="1861999" y="3346200"/>
              <a:ext cx="4565100" cy="2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60950" spcFirstLastPara="1" rIns="60950" wrap="square" tIns="304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Accuracy: 0,8041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F1 Score: 0,8041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2630908" y="3046407"/>
              <a:ext cx="3027300" cy="219600"/>
            </a:xfrm>
            <a:prstGeom prst="rect">
              <a:avLst/>
            </a:prstGeom>
            <a:solidFill>
              <a:srgbClr val="44546B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Random Forest</a:t>
              </a:r>
              <a:endParaRPr/>
            </a:p>
          </p:txBody>
        </p:sp>
      </p:grpSp>
      <p:grpSp>
        <p:nvGrpSpPr>
          <p:cNvPr id="276" name="Google Shape;276;p24"/>
          <p:cNvGrpSpPr/>
          <p:nvPr/>
        </p:nvGrpSpPr>
        <p:grpSpPr>
          <a:xfrm>
            <a:off x="8641099" y="5229124"/>
            <a:ext cx="3239151" cy="374718"/>
            <a:chOff x="709458" y="5685226"/>
            <a:chExt cx="5361908" cy="225038"/>
          </a:xfrm>
        </p:grpSpPr>
        <p:sp>
          <p:nvSpPr>
            <p:cNvPr id="277" name="Google Shape;277;p24"/>
            <p:cNvSpPr txBox="1"/>
            <p:nvPr/>
          </p:nvSpPr>
          <p:spPr>
            <a:xfrm>
              <a:off x="709458" y="5685226"/>
              <a:ext cx="4565100" cy="1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60950" spcFirstLastPara="1" rIns="60950" wrap="square" tIns="304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few</a:t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709466" y="5690665"/>
              <a:ext cx="5361900" cy="219600"/>
            </a:xfrm>
            <a:prstGeom prst="rect">
              <a:avLst/>
            </a:prstGeom>
            <a:solidFill>
              <a:srgbClr val="8397B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Gradient  Boosting</a:t>
              </a:r>
              <a:endParaRPr/>
            </a:p>
          </p:txBody>
        </p:sp>
      </p:grpSp>
      <p:grpSp>
        <p:nvGrpSpPr>
          <p:cNvPr id="278" name="Google Shape;278;p24"/>
          <p:cNvGrpSpPr/>
          <p:nvPr/>
        </p:nvGrpSpPr>
        <p:grpSpPr>
          <a:xfrm>
            <a:off x="8884131" y="1212325"/>
            <a:ext cx="3067909" cy="1073486"/>
            <a:chOff x="2568505" y="950945"/>
            <a:chExt cx="5078479" cy="644697"/>
          </a:xfrm>
        </p:grpSpPr>
        <p:sp>
          <p:nvSpPr>
            <p:cNvPr id="279" name="Google Shape;279;p24"/>
            <p:cNvSpPr txBox="1"/>
            <p:nvPr/>
          </p:nvSpPr>
          <p:spPr>
            <a:xfrm>
              <a:off x="2568505" y="1170542"/>
              <a:ext cx="45651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60950" spcFirstLastPara="1" rIns="60950" wrap="square" tIns="304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Accuracy: 0,80</a:t>
              </a: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84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F1 Score: 0,80</a:t>
              </a: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84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8D8D8"/>
                  </a:solidFill>
                  <a:latin typeface="Candara"/>
                  <a:ea typeface="Candara"/>
                  <a:cs typeface="Candara"/>
                  <a:sym typeface="Candara"/>
                </a:rPr>
                <a:t>Iter: 1000</a:t>
              </a:r>
              <a:endParaRPr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2743184" y="950945"/>
              <a:ext cx="4903800" cy="2196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Logistic Regression</a:t>
              </a:r>
              <a:endParaRPr/>
            </a:p>
          </p:txBody>
        </p:sp>
      </p:grpSp>
      <p:sp>
        <p:nvSpPr>
          <p:cNvPr id="280" name="Google Shape;280;p24"/>
          <p:cNvSpPr txBox="1"/>
          <p:nvPr/>
        </p:nvSpPr>
        <p:spPr>
          <a:xfrm>
            <a:off x="2229851" y="142000"/>
            <a:ext cx="822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Model Building and Evaluation</a:t>
            </a:r>
            <a:endParaRPr/>
          </a:p>
        </p:txBody>
      </p:sp>
      <p:pic>
        <p:nvPicPr>
          <p:cNvPr id="281" name="Google Shape;281;p2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7475" y="3237012"/>
            <a:ext cx="628375" cy="6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1775" y="3237012"/>
            <a:ext cx="708325" cy="7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3663" y="3237025"/>
            <a:ext cx="708325" cy="7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4"/>
          <p:cNvSpPr/>
          <p:nvPr/>
        </p:nvSpPr>
        <p:spPr>
          <a:xfrm>
            <a:off x="806676" y="5238000"/>
            <a:ext cx="3239100" cy="365700"/>
          </a:xfrm>
          <a:prstGeom prst="rect">
            <a:avLst/>
          </a:prstGeom>
          <a:solidFill>
            <a:srgbClr val="8397B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Bagging</a:t>
            </a:r>
            <a:endParaRPr/>
          </a:p>
        </p:txBody>
      </p:sp>
      <p:cxnSp>
        <p:nvCxnSpPr>
          <p:cNvPr id="285" name="Google Shape;285;p24"/>
          <p:cNvCxnSpPr>
            <a:stCxn id="261" idx="0"/>
          </p:cNvCxnSpPr>
          <p:nvPr/>
        </p:nvCxnSpPr>
        <p:spPr>
          <a:xfrm rot="-5400000">
            <a:off x="5924501" y="2164532"/>
            <a:ext cx="840300" cy="77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ot"/>
            <a:miter lim="800000"/>
            <a:headEnd len="med" w="med" type="oval"/>
            <a:tailEnd len="med" w="med" type="triangle"/>
          </a:ln>
        </p:spPr>
      </p:cxnSp>
      <p:sp>
        <p:nvSpPr>
          <p:cNvPr id="286" name="Google Shape;286;p24"/>
          <p:cNvSpPr txBox="1"/>
          <p:nvPr/>
        </p:nvSpPr>
        <p:spPr>
          <a:xfrm>
            <a:off x="806681" y="5603702"/>
            <a:ext cx="275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rPr>
              <a:t>Accuracy: 0,8084</a:t>
            </a:r>
            <a:endParaRPr>
              <a:solidFill>
                <a:srgbClr val="D8D8D8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rPr>
              <a:t>F1 Score: 0,8084</a:t>
            </a:r>
            <a:endParaRPr>
              <a:solidFill>
                <a:srgbClr val="D8D8D8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rPr>
              <a:t>Estimators: 15</a:t>
            </a:r>
            <a:endParaRPr>
              <a:solidFill>
                <a:srgbClr val="D8D8D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8641106" y="5655277"/>
            <a:ext cx="2757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rPr>
              <a:t>Accuracy: 0,8114</a:t>
            </a:r>
            <a:endParaRPr>
              <a:solidFill>
                <a:srgbClr val="D8D8D8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rPr>
              <a:t>F1 Score: 0,8114</a:t>
            </a:r>
            <a:endParaRPr>
              <a:solidFill>
                <a:srgbClr val="D8D8D8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rPr>
              <a:t>Estimators: 100</a:t>
            </a:r>
            <a:endParaRPr>
              <a:solidFill>
                <a:srgbClr val="D8D8D8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rPr>
              <a:t>Depth: 3</a:t>
            </a:r>
            <a:endParaRPr>
              <a:solidFill>
                <a:srgbClr val="D8D8D8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rPr>
              <a:t>learning rate: 0,17</a:t>
            </a:r>
            <a:endParaRPr>
              <a:solidFill>
                <a:srgbClr val="D8D8D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